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19"/>
  </p:notesMasterIdLst>
  <p:sldIdLst>
    <p:sldId id="273" r:id="rId6"/>
    <p:sldId id="276" r:id="rId7"/>
    <p:sldId id="283" r:id="rId8"/>
    <p:sldId id="289" r:id="rId9"/>
    <p:sldId id="290" r:id="rId10"/>
    <p:sldId id="291" r:id="rId11"/>
    <p:sldId id="292" r:id="rId12"/>
    <p:sldId id="293" r:id="rId13"/>
    <p:sldId id="294" r:id="rId14"/>
    <p:sldId id="295" r:id="rId15"/>
    <p:sldId id="284" r:id="rId16"/>
    <p:sldId id="285" r:id="rId17"/>
    <p:sldId id="296" r:id="rId18"/>
  </p:sldIdLst>
  <p:sldSz cx="9144000" cy="6858000" type="screen4x3"/>
  <p:notesSz cx="7023100"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4A4"/>
    <a:srgbClr val="00FFFF"/>
    <a:srgbClr val="66FFFF"/>
    <a:srgbClr val="000000"/>
    <a:srgbClr val="FFD457"/>
    <a:srgbClr val="006325"/>
    <a:srgbClr val="BCBEC0"/>
    <a:srgbClr val="E6E7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9868" autoAdjust="0"/>
  </p:normalViewPr>
  <p:slideViewPr>
    <p:cSldViewPr>
      <p:cViewPr>
        <p:scale>
          <a:sx n="100" d="100"/>
          <a:sy n="100" d="100"/>
        </p:scale>
        <p:origin x="-1860" y="-378"/>
      </p:cViewPr>
      <p:guideLst>
        <p:guide orient="horz" pos="2160"/>
        <p:guide pos="2880"/>
      </p:guideLst>
    </p:cSldViewPr>
  </p:slideViewPr>
  <p:notesTextViewPr>
    <p:cViewPr>
      <p:scale>
        <a:sx n="100" d="100"/>
        <a:sy n="100" d="100"/>
      </p:scale>
      <p:origin x="0" y="0"/>
    </p:cViewPr>
  </p:notesTextViewPr>
  <p:sorterViewPr>
    <p:cViewPr>
      <p:scale>
        <a:sx n="120" d="100"/>
        <a:sy n="12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notesMaster" Target="notesMasters/notesMaster1.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513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978275" y="0"/>
            <a:ext cx="3043238" cy="465138"/>
          </a:xfrm>
          <a:prstGeom prst="rect">
            <a:avLst/>
          </a:prstGeom>
        </p:spPr>
        <p:txBody>
          <a:bodyPr vert="horz" lIns="91440" tIns="45720" rIns="91440" bIns="45720" rtlCol="0"/>
          <a:lstStyle>
            <a:lvl1pPr algn="r">
              <a:defRPr sz="1200"/>
            </a:lvl1pPr>
          </a:lstStyle>
          <a:p>
            <a:fld id="{B8AE55A0-88DB-44F8-9E71-882C6BFF5295}" type="datetimeFigureOut">
              <a:rPr lang="en-US" smtClean="0"/>
              <a:t>06/06/2019</a:t>
            </a:fld>
            <a:endParaRPr lang="en-US" dirty="0"/>
          </a:p>
        </p:txBody>
      </p:sp>
      <p:sp>
        <p:nvSpPr>
          <p:cNvPr id="4" name="Slide Image Placeholder 3"/>
          <p:cNvSpPr>
            <a:spLocks noGrp="1" noRot="1" noChangeAspect="1"/>
          </p:cNvSpPr>
          <p:nvPr>
            <p:ph type="sldImg" idx="2"/>
          </p:nvPr>
        </p:nvSpPr>
        <p:spPr>
          <a:xfrm>
            <a:off x="1184275" y="698500"/>
            <a:ext cx="4654550" cy="3490913"/>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701675" y="4421188"/>
            <a:ext cx="5619750" cy="4189412"/>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42375"/>
            <a:ext cx="3043238" cy="465138"/>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8275" y="8842375"/>
            <a:ext cx="3043238" cy="465138"/>
          </a:xfrm>
          <a:prstGeom prst="rect">
            <a:avLst/>
          </a:prstGeom>
        </p:spPr>
        <p:txBody>
          <a:bodyPr vert="horz" lIns="91440" tIns="45720" rIns="91440" bIns="45720" rtlCol="0" anchor="b"/>
          <a:lstStyle>
            <a:lvl1pPr algn="r">
              <a:defRPr sz="1200"/>
            </a:lvl1pPr>
          </a:lstStyle>
          <a:p>
            <a:fld id="{68F7C3CB-48A2-4C6E-9D8D-9C534A317DEE}" type="slidenum">
              <a:rPr lang="en-US" smtClean="0"/>
              <a:t>‹#›</a:t>
            </a:fld>
            <a:endParaRPr lang="en-US" dirty="0"/>
          </a:p>
        </p:txBody>
      </p:sp>
    </p:spTree>
    <p:extLst>
      <p:ext uri="{BB962C8B-B14F-4D97-AF65-F5344CB8AC3E}">
        <p14:creationId xmlns:p14="http://schemas.microsoft.com/office/powerpoint/2010/main" val="42714807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772400" cy="1470025"/>
          </a:xfrm>
          <a:prstGeom prst="rect">
            <a:avLst/>
          </a:prstGeom>
        </p:spPr>
        <p:txBody>
          <a:bodyPr/>
          <a:lstStyle>
            <a:lvl1pPr>
              <a:defRPr b="1">
                <a:solidFill>
                  <a:schemeClr val="bg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657600"/>
            <a:ext cx="6400800" cy="15240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5" name="TextBox 4"/>
          <p:cNvSpPr txBox="1"/>
          <p:nvPr userDrawn="1"/>
        </p:nvSpPr>
        <p:spPr>
          <a:xfrm>
            <a:off x="8275320" y="6172200"/>
            <a:ext cx="381000" cy="584775"/>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a:solidFill>
                  <a:schemeClr val="bg1">
                    <a:lumMod val="95000"/>
                  </a:schemeClr>
                </a:solidFill>
              </a:defRPr>
            </a:lvl1pPr>
          </a:lstStyle>
          <a:p>
            <a:pPr algn="l"/>
            <a:r>
              <a:rPr lang="en-US" dirty="0" smtClean="0">
                <a:solidFill>
                  <a:srgbClr val="0054A4"/>
                </a:solidFill>
              </a:rPr>
              <a:t>Template for pages 1-9</a:t>
            </a:r>
            <a:endParaRPr lang="en-US" dirty="0">
              <a:solidFill>
                <a:srgbClr val="0054A4"/>
              </a:solidFill>
            </a:endParaRPr>
          </a:p>
        </p:txBody>
      </p:sp>
      <p:sp>
        <p:nvSpPr>
          <p:cNvPr id="20" name="TextBox 19"/>
          <p:cNvSpPr txBox="1"/>
          <p:nvPr userDrawn="1"/>
        </p:nvSpPr>
        <p:spPr>
          <a:xfrm>
            <a:off x="8284464"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baseline="0">
                <a:solidFill>
                  <a:schemeClr val="bg1"/>
                </a:solidFill>
              </a:defRPr>
            </a:lvl1pPr>
          </a:lstStyle>
          <a:p>
            <a:pPr algn="l"/>
            <a:r>
              <a:rPr lang="en-US" dirty="0" smtClean="0">
                <a:solidFill>
                  <a:srgbClr val="0054A4"/>
                </a:solidFill>
              </a:rPr>
              <a:t>Template for pages 10 and up</a:t>
            </a:r>
            <a:endParaRPr lang="en-US" dirty="0">
              <a:solidFill>
                <a:srgbClr val="0054A4"/>
              </a:solidFill>
            </a:endParaRPr>
          </a:p>
        </p:txBody>
      </p:sp>
      <p:sp>
        <p:nvSpPr>
          <p:cNvPr id="5" name="TextBox 4"/>
          <p:cNvSpPr txBox="1"/>
          <p:nvPr userDrawn="1"/>
        </p:nvSpPr>
        <p:spPr>
          <a:xfrm>
            <a:off x="8211312"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pic>
        <p:nvPicPr>
          <p:cNvPr id="2" name="Picture 1" descr="wc_strat_powerpoint-r1-01.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6" r:id="rId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57200" y="4953000"/>
            <a:ext cx="8305800" cy="1066800"/>
          </a:xfrm>
        </p:spPr>
        <p:txBody>
          <a:bodyPr>
            <a:normAutofit/>
          </a:bodyPr>
          <a:lstStyle/>
          <a:p>
            <a:r>
              <a:rPr lang="en-US" sz="2800" b="1" dirty="0" smtClean="0">
                <a:solidFill>
                  <a:schemeClr val="tx1"/>
                </a:solidFill>
              </a:rPr>
              <a:t>Washoe County </a:t>
            </a:r>
            <a:r>
              <a:rPr lang="en-US" sz="2800" b="1" i="1" dirty="0" smtClean="0">
                <a:solidFill>
                  <a:schemeClr val="tx1"/>
                </a:solidFill>
              </a:rPr>
              <a:t>Board of Adjustment</a:t>
            </a:r>
          </a:p>
          <a:p>
            <a:pPr>
              <a:spcBef>
                <a:spcPts val="0"/>
              </a:spcBef>
            </a:pPr>
            <a:r>
              <a:rPr lang="en-US" sz="2400" b="1" i="1" dirty="0" smtClean="0">
                <a:solidFill>
                  <a:schemeClr val="tx1"/>
                </a:solidFill>
              </a:rPr>
              <a:t>June 6, 2019</a:t>
            </a:r>
          </a:p>
        </p:txBody>
      </p:sp>
      <p:sp>
        <p:nvSpPr>
          <p:cNvPr id="4" name="Title 3"/>
          <p:cNvSpPr>
            <a:spLocks noGrp="1"/>
          </p:cNvSpPr>
          <p:nvPr>
            <p:ph type="ctrTitle"/>
          </p:nvPr>
        </p:nvSpPr>
        <p:spPr>
          <a:xfrm>
            <a:off x="609600" y="152400"/>
            <a:ext cx="8229600" cy="811530"/>
          </a:xfrm>
        </p:spPr>
        <p:txBody>
          <a:bodyPr/>
          <a:lstStyle/>
          <a:p>
            <a:r>
              <a:rPr lang="en-US" sz="4000" dirty="0" smtClean="0"/>
              <a:t>WSUP19-0003 </a:t>
            </a:r>
            <a:r>
              <a:rPr lang="en-US" sz="4000" dirty="0" err="1" smtClean="0"/>
              <a:t>Vya</a:t>
            </a:r>
            <a:r>
              <a:rPr lang="en-US" sz="4000" dirty="0" smtClean="0"/>
              <a:t> Monopole</a:t>
            </a:r>
            <a:endParaRPr lang="en-US" sz="4000" dirty="0"/>
          </a:p>
        </p:txBody>
      </p:sp>
      <p:pic>
        <p:nvPicPr>
          <p:cNvPr id="1045" name="Picture 21" descr="P:\Community Development Department\Boards and Commissions\Board of Adjustment\BOA Cases\2019 Cases\WSUP19-0003_Vya_Monopole\VYA, NV Photosim Rev A.1.jpg"/>
          <p:cNvPicPr>
            <a:picLocks noChangeAspect="1" noChangeArrowheads="1"/>
          </p:cNvPicPr>
          <p:nvPr/>
        </p:nvPicPr>
        <p:blipFill rotWithShape="1">
          <a:blip r:embed="rId2">
            <a:extLst>
              <a:ext uri="{28A0092B-C50C-407E-A947-70E740481C1C}">
                <a14:useLocalDpi xmlns:a14="http://schemas.microsoft.com/office/drawing/2010/main" val="0"/>
              </a:ext>
            </a:extLst>
          </a:blip>
          <a:srcRect l="9858" r="43734"/>
          <a:stretch/>
        </p:blipFill>
        <p:spPr bwMode="auto">
          <a:xfrm rot="16200000">
            <a:off x="2681686" y="-1538686"/>
            <a:ext cx="3780630" cy="9143999"/>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228600" y="1371600"/>
            <a:ext cx="1219200" cy="369332"/>
          </a:xfrm>
          <a:prstGeom prst="rect">
            <a:avLst/>
          </a:prstGeom>
          <a:noFill/>
        </p:spPr>
        <p:txBody>
          <a:bodyPr wrap="square" rtlCol="0">
            <a:spAutoFit/>
          </a:bodyPr>
          <a:lstStyle/>
          <a:p>
            <a:r>
              <a:rPr lang="en-US" dirty="0" smtClean="0">
                <a:solidFill>
                  <a:srgbClr val="FFFF00"/>
                </a:solidFill>
              </a:rPr>
              <a:t>View: East</a:t>
            </a:r>
            <a:endParaRPr lang="en-US" dirty="0">
              <a:solidFill>
                <a:srgbClr val="FFFF00"/>
              </a:solidFill>
            </a:endParaRPr>
          </a:p>
        </p:txBody>
      </p:sp>
    </p:spTree>
    <p:extLst>
      <p:ext uri="{BB962C8B-B14F-4D97-AF65-F5344CB8AC3E}">
        <p14:creationId xmlns:p14="http://schemas.microsoft.com/office/powerpoint/2010/main" val="55660059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066800"/>
            <a:ext cx="8229600" cy="4724400"/>
          </a:xfrm>
        </p:spPr>
        <p:txBody>
          <a:bodyPr>
            <a:normAutofit fontScale="92500" lnSpcReduction="10000"/>
          </a:bodyPr>
          <a:lstStyle/>
          <a:p>
            <a:r>
              <a:rPr lang="en-US" dirty="0" smtClean="0"/>
              <a:t>General Rural– Cell Tower permitted by SUP</a:t>
            </a:r>
          </a:p>
          <a:p>
            <a:r>
              <a:rPr lang="en-US" dirty="0" smtClean="0"/>
              <a:t>Fill a gap in coverage in northern Washoe County</a:t>
            </a:r>
          </a:p>
          <a:p>
            <a:r>
              <a:rPr lang="en-US" dirty="0" smtClean="0"/>
              <a:t>Unmanned facility located in rural area </a:t>
            </a:r>
          </a:p>
          <a:p>
            <a:r>
              <a:rPr lang="en-US" dirty="0" smtClean="0"/>
              <a:t>Will be visible from road</a:t>
            </a:r>
          </a:p>
          <a:p>
            <a:r>
              <a:rPr lang="en-US" dirty="0" smtClean="0"/>
              <a:t>No other towers in the area</a:t>
            </a:r>
          </a:p>
          <a:p>
            <a:r>
              <a:rPr lang="en-US" dirty="0" smtClean="0"/>
              <a:t>Built with the ability to collocate future projects</a:t>
            </a:r>
          </a:p>
          <a:p>
            <a:r>
              <a:rPr lang="en-US" dirty="0" smtClean="0"/>
              <a:t>Improved coverage for First Net emergency responders as well as wireless coverage</a:t>
            </a:r>
          </a:p>
          <a:p>
            <a:pPr marL="0" indent="0">
              <a:buNone/>
            </a:pPr>
            <a:endParaRPr lang="en-US" dirty="0" smtClean="0"/>
          </a:p>
        </p:txBody>
      </p:sp>
      <p:sp>
        <p:nvSpPr>
          <p:cNvPr id="3" name="Title 2"/>
          <p:cNvSpPr>
            <a:spLocks noGrp="1"/>
          </p:cNvSpPr>
          <p:nvPr>
            <p:ph type="title"/>
          </p:nvPr>
        </p:nvSpPr>
        <p:spPr>
          <a:xfrm>
            <a:off x="1219200" y="76200"/>
            <a:ext cx="7924800" cy="792162"/>
          </a:xfrm>
        </p:spPr>
        <p:txBody>
          <a:bodyPr/>
          <a:lstStyle/>
          <a:p>
            <a:r>
              <a:rPr lang="en-US" dirty="0" smtClean="0"/>
              <a:t>Overview</a:t>
            </a:r>
            <a:endParaRPr lang="en-US" dirty="0"/>
          </a:p>
        </p:txBody>
      </p:sp>
    </p:spTree>
    <p:extLst>
      <p:ext uri="{BB962C8B-B14F-4D97-AF65-F5344CB8AC3E}">
        <p14:creationId xmlns:p14="http://schemas.microsoft.com/office/powerpoint/2010/main" val="19496978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848600" cy="792162"/>
          </a:xfrm>
        </p:spPr>
        <p:txBody>
          <a:bodyPr/>
          <a:lstStyle/>
          <a:p>
            <a:r>
              <a:rPr lang="en-US" dirty="0" smtClean="0"/>
              <a:t>Request</a:t>
            </a:r>
            <a:endParaRPr lang="en-US" dirty="0"/>
          </a:p>
        </p:txBody>
      </p:sp>
      <p:sp>
        <p:nvSpPr>
          <p:cNvPr id="4" name="Content Placeholder 3"/>
          <p:cNvSpPr>
            <a:spLocks noGrp="1"/>
          </p:cNvSpPr>
          <p:nvPr>
            <p:ph idx="1"/>
          </p:nvPr>
        </p:nvSpPr>
        <p:spPr>
          <a:xfrm>
            <a:off x="457200" y="1219200"/>
            <a:ext cx="8229600" cy="4038601"/>
          </a:xfrm>
        </p:spPr>
        <p:txBody>
          <a:bodyPr>
            <a:normAutofit/>
          </a:bodyPr>
          <a:lstStyle/>
          <a:p>
            <a:pPr marL="0" indent="0">
              <a:buNone/>
            </a:pPr>
            <a:r>
              <a:rPr lang="en-US" dirty="0" smtClean="0"/>
              <a:t>Construct and operate 150’ tall monopole with supporting equipment</a:t>
            </a:r>
          </a:p>
          <a:p>
            <a:pPr marL="0" indent="0">
              <a:buNone/>
            </a:pPr>
            <a:r>
              <a:rPr lang="en-US" dirty="0" smtClean="0"/>
              <a:t>Vary Landscaping requirements</a:t>
            </a:r>
          </a:p>
          <a:p>
            <a:pPr marL="0" indent="0">
              <a:buNone/>
            </a:pPr>
            <a:endParaRPr lang="en-US" dirty="0"/>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1085294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924800" cy="792162"/>
          </a:xfrm>
        </p:spPr>
        <p:txBody>
          <a:bodyPr/>
          <a:lstStyle/>
          <a:p>
            <a:r>
              <a:rPr lang="en-US" dirty="0" smtClean="0"/>
              <a:t>Vicinity Map</a:t>
            </a:r>
            <a:endParaRPr lang="en-US" dirty="0"/>
          </a:p>
        </p:txBody>
      </p:sp>
      <p:sp>
        <p:nvSpPr>
          <p:cNvPr id="2" name="Content Placeholder 1"/>
          <p:cNvSpPr>
            <a:spLocks noGrp="1"/>
          </p:cNvSpPr>
          <p:nvPr>
            <p:ph idx="1"/>
          </p:nvPr>
        </p:nvSpPr>
        <p:spPr/>
        <p:txBody>
          <a:bodyPr/>
          <a:lstStyle/>
          <a:p>
            <a:endParaRPr lang="en-US" dirty="0"/>
          </a:p>
        </p:txBody>
      </p:sp>
      <p:pic>
        <p:nvPicPr>
          <p:cNvPr id="19" name="Picture 2" descr="P:\Community Development Department\Boards and Commissions\Board of Adjustment\BOA Cases\2019 Cases\WSUP19-0003_Vya_Monopole\WSUP19-0003_Vya_Monopole_Vicinity_Map.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4600" y="959223"/>
            <a:ext cx="3810000" cy="49305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90663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95400" y="152400"/>
            <a:ext cx="2133600" cy="707886"/>
          </a:xfrm>
          <a:prstGeom prst="rect">
            <a:avLst/>
          </a:prstGeom>
          <a:noFill/>
        </p:spPr>
        <p:txBody>
          <a:bodyPr wrap="square" rtlCol="0">
            <a:spAutoFit/>
          </a:bodyPr>
          <a:lstStyle/>
          <a:p>
            <a:r>
              <a:rPr lang="en-US" sz="4000" b="1" dirty="0" smtClean="0">
                <a:solidFill>
                  <a:schemeClr val="bg1"/>
                </a:solidFill>
              </a:rPr>
              <a:t>Site Plan</a:t>
            </a:r>
            <a:endParaRPr lang="en-US" sz="4000" b="1" dirty="0">
              <a:solidFill>
                <a:schemeClr val="bg1"/>
              </a:solidFill>
            </a:endParaRPr>
          </a:p>
        </p:txBody>
      </p:sp>
      <p:pic>
        <p:nvPicPr>
          <p:cNvPr id="8" name="Picture 7"/>
          <p:cNvPicPr>
            <a:picLocks noChangeAspect="1"/>
          </p:cNvPicPr>
          <p:nvPr/>
        </p:nvPicPr>
        <p:blipFill rotWithShape="1">
          <a:blip r:embed="rId2"/>
          <a:srcRect l="4381" r="32207" b="2028"/>
          <a:stretch/>
        </p:blipFill>
        <p:spPr>
          <a:xfrm>
            <a:off x="5181600" y="994556"/>
            <a:ext cx="2933293" cy="4900501"/>
          </a:xfrm>
          <a:prstGeom prst="rect">
            <a:avLst/>
          </a:prstGeom>
          <a:ln>
            <a:solidFill>
              <a:schemeClr val="tx1"/>
            </a:solidFill>
          </a:ln>
        </p:spPr>
      </p:pic>
      <p:sp>
        <p:nvSpPr>
          <p:cNvPr id="2" name="Donut 1"/>
          <p:cNvSpPr/>
          <p:nvPr/>
        </p:nvSpPr>
        <p:spPr>
          <a:xfrm>
            <a:off x="6248400" y="2590800"/>
            <a:ext cx="685800" cy="685800"/>
          </a:xfrm>
          <a:prstGeom prst="donut">
            <a:avLst>
              <a:gd name="adj" fmla="val 4202"/>
            </a:avLst>
          </a:prstGeom>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9" name="Picture 8"/>
          <p:cNvPicPr>
            <a:picLocks noChangeAspect="1"/>
          </p:cNvPicPr>
          <p:nvPr/>
        </p:nvPicPr>
        <p:blipFill rotWithShape="1">
          <a:blip r:embed="rId3"/>
          <a:srcRect l="18139" b="6142"/>
          <a:stretch/>
        </p:blipFill>
        <p:spPr>
          <a:xfrm>
            <a:off x="381000" y="964646"/>
            <a:ext cx="3733800" cy="4930411"/>
          </a:xfrm>
          <a:prstGeom prst="rect">
            <a:avLst/>
          </a:prstGeom>
          <a:ln>
            <a:solidFill>
              <a:schemeClr val="tx1"/>
            </a:solidFill>
          </a:ln>
        </p:spPr>
      </p:pic>
    </p:spTree>
    <p:extLst>
      <p:ext uri="{BB962C8B-B14F-4D97-AF65-F5344CB8AC3E}">
        <p14:creationId xmlns:p14="http://schemas.microsoft.com/office/powerpoint/2010/main" val="100653720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47800" y="152400"/>
            <a:ext cx="5334000" cy="769441"/>
          </a:xfrm>
          <a:prstGeom prst="rect">
            <a:avLst/>
          </a:prstGeom>
          <a:noFill/>
        </p:spPr>
        <p:txBody>
          <a:bodyPr wrap="square" rtlCol="0">
            <a:spAutoFit/>
          </a:bodyPr>
          <a:lstStyle/>
          <a:p>
            <a:r>
              <a:rPr lang="en-US" sz="4400" b="1" dirty="0" smtClean="0">
                <a:solidFill>
                  <a:schemeClr val="bg1"/>
                </a:solidFill>
              </a:rPr>
              <a:t>Elevations</a:t>
            </a:r>
            <a:endParaRPr lang="en-US" sz="4400" b="1" dirty="0">
              <a:solidFill>
                <a:schemeClr val="bg1"/>
              </a:solidFill>
            </a:endParaRPr>
          </a:p>
        </p:txBody>
      </p:sp>
      <p:pic>
        <p:nvPicPr>
          <p:cNvPr id="5" name="Picture 4"/>
          <p:cNvPicPr>
            <a:picLocks noChangeAspect="1"/>
          </p:cNvPicPr>
          <p:nvPr/>
        </p:nvPicPr>
        <p:blipFill>
          <a:blip r:embed="rId2"/>
          <a:stretch>
            <a:fillRect/>
          </a:stretch>
        </p:blipFill>
        <p:spPr>
          <a:xfrm>
            <a:off x="2728559" y="921841"/>
            <a:ext cx="3692354" cy="5021759"/>
          </a:xfrm>
          <a:prstGeom prst="rect">
            <a:avLst/>
          </a:prstGeom>
        </p:spPr>
      </p:pic>
    </p:spTree>
    <p:extLst>
      <p:ext uri="{BB962C8B-B14F-4D97-AF65-F5344CB8AC3E}">
        <p14:creationId xmlns:p14="http://schemas.microsoft.com/office/powerpoint/2010/main" val="350959708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066800"/>
            <a:ext cx="8382000" cy="4038601"/>
          </a:xfrm>
        </p:spPr>
        <p:txBody>
          <a:bodyPr>
            <a:normAutofit/>
          </a:bodyPr>
          <a:lstStyle/>
          <a:p>
            <a:r>
              <a:rPr lang="en-US" sz="3000" dirty="0"/>
              <a:t>P</a:t>
            </a:r>
            <a:r>
              <a:rPr lang="en-US" sz="3000" dirty="0" smtClean="0"/>
              <a:t>roposed tower height of 150 feet meets code</a:t>
            </a:r>
          </a:p>
          <a:p>
            <a:r>
              <a:rPr lang="en-US" sz="3000" dirty="0"/>
              <a:t>The allowed height </a:t>
            </a:r>
            <a:r>
              <a:rPr lang="en-US" sz="3000" dirty="0" smtClean="0"/>
              <a:t>(in GR) is </a:t>
            </a:r>
            <a:r>
              <a:rPr lang="en-US" sz="3000" dirty="0"/>
              <a:t>governed by the placement standards </a:t>
            </a:r>
            <a:r>
              <a:rPr lang="en-US" sz="3000" dirty="0" smtClean="0"/>
              <a:t>of WCC </a:t>
            </a:r>
            <a:r>
              <a:rPr lang="en-US" sz="3000" dirty="0"/>
              <a:t>Table </a:t>
            </a:r>
            <a:r>
              <a:rPr lang="en-US" sz="3000" dirty="0" smtClean="0"/>
              <a:t>110.324.50.1</a:t>
            </a:r>
          </a:p>
          <a:p>
            <a:r>
              <a:rPr lang="en-US" sz="3000" dirty="0" smtClean="0"/>
              <a:t>The tower is </a:t>
            </a:r>
            <a:r>
              <a:rPr lang="en-US" sz="3000" dirty="0"/>
              <a:t>&gt;</a:t>
            </a:r>
            <a:r>
              <a:rPr lang="en-US" sz="3000" dirty="0" smtClean="0"/>
              <a:t>2000 feet from nearest paved right of way</a:t>
            </a:r>
          </a:p>
          <a:p>
            <a:pPr marL="0" indent="0">
              <a:buNone/>
            </a:pPr>
            <a:endParaRPr lang="en-US" sz="3000" dirty="0"/>
          </a:p>
        </p:txBody>
      </p:sp>
      <p:sp>
        <p:nvSpPr>
          <p:cNvPr id="3" name="Title 2"/>
          <p:cNvSpPr>
            <a:spLocks noGrp="1"/>
          </p:cNvSpPr>
          <p:nvPr>
            <p:ph type="title"/>
          </p:nvPr>
        </p:nvSpPr>
        <p:spPr>
          <a:xfrm>
            <a:off x="1219200" y="76200"/>
            <a:ext cx="7620000" cy="792162"/>
          </a:xfrm>
        </p:spPr>
        <p:txBody>
          <a:bodyPr/>
          <a:lstStyle/>
          <a:p>
            <a:pPr algn="l"/>
            <a:r>
              <a:rPr lang="en-US" dirty="0" smtClean="0"/>
              <a:t>Analysis – </a:t>
            </a:r>
            <a:r>
              <a:rPr lang="en-US" sz="3600" i="1" dirty="0" smtClean="0"/>
              <a:t>Height and Visual Impact</a:t>
            </a:r>
            <a:endParaRPr lang="en-US" sz="3600" i="1" dirty="0"/>
          </a:p>
        </p:txBody>
      </p:sp>
      <p:pic>
        <p:nvPicPr>
          <p:cNvPr id="4" name="Picture 3"/>
          <p:cNvPicPr>
            <a:picLocks noChangeAspect="1"/>
          </p:cNvPicPr>
          <p:nvPr/>
        </p:nvPicPr>
        <p:blipFill>
          <a:blip r:embed="rId2"/>
          <a:stretch>
            <a:fillRect/>
          </a:stretch>
        </p:blipFill>
        <p:spPr>
          <a:xfrm>
            <a:off x="1066800" y="3621746"/>
            <a:ext cx="7086601" cy="2271606"/>
          </a:xfrm>
          <a:prstGeom prst="rect">
            <a:avLst/>
          </a:prstGeom>
        </p:spPr>
      </p:pic>
    </p:spTree>
    <p:extLst>
      <p:ext uri="{BB962C8B-B14F-4D97-AF65-F5344CB8AC3E}">
        <p14:creationId xmlns:p14="http://schemas.microsoft.com/office/powerpoint/2010/main" val="146707379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543800" cy="792162"/>
          </a:xfrm>
        </p:spPr>
        <p:txBody>
          <a:bodyPr/>
          <a:lstStyle/>
          <a:p>
            <a:pPr algn="l"/>
            <a:r>
              <a:rPr lang="en-US" dirty="0" smtClean="0"/>
              <a:t>Alternative Site Analysis</a:t>
            </a:r>
            <a:endParaRPr lang="en-US" dirty="0"/>
          </a:p>
        </p:txBody>
      </p:sp>
      <p:sp>
        <p:nvSpPr>
          <p:cNvPr id="6" name="Content Placeholder 1"/>
          <p:cNvSpPr>
            <a:spLocks noGrp="1"/>
          </p:cNvSpPr>
          <p:nvPr>
            <p:ph idx="1"/>
          </p:nvPr>
        </p:nvSpPr>
        <p:spPr>
          <a:xfrm>
            <a:off x="457200" y="1143000"/>
            <a:ext cx="8153400" cy="4495800"/>
          </a:xfrm>
        </p:spPr>
        <p:txBody>
          <a:bodyPr>
            <a:normAutofit/>
          </a:bodyPr>
          <a:lstStyle/>
          <a:p>
            <a:pPr marL="0" indent="0">
              <a:buNone/>
            </a:pPr>
            <a:r>
              <a:rPr lang="en-US" sz="3000" dirty="0" smtClean="0"/>
              <a:t>Alternative sites were considered in cooperation with the BLM. This site was chosen for the level of impact to wildlife, landscape and access </a:t>
            </a:r>
          </a:p>
        </p:txBody>
      </p:sp>
    </p:spTree>
    <p:extLst>
      <p:ext uri="{BB962C8B-B14F-4D97-AF65-F5344CB8AC3E}">
        <p14:creationId xmlns:p14="http://schemas.microsoft.com/office/powerpoint/2010/main" val="190248572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19200" y="152400"/>
            <a:ext cx="7848600" cy="646331"/>
          </a:xfrm>
          <a:prstGeom prst="rect">
            <a:avLst/>
          </a:prstGeom>
          <a:noFill/>
        </p:spPr>
        <p:txBody>
          <a:bodyPr wrap="square" rtlCol="0">
            <a:spAutoFit/>
          </a:bodyPr>
          <a:lstStyle/>
          <a:p>
            <a:r>
              <a:rPr lang="en-US" sz="3600" b="1" dirty="0" smtClean="0">
                <a:solidFill>
                  <a:schemeClr val="bg1"/>
                </a:solidFill>
              </a:rPr>
              <a:t>Citizen Advisory Board/Public Comment</a:t>
            </a:r>
            <a:endParaRPr lang="en-US" sz="3600" b="1" dirty="0">
              <a:solidFill>
                <a:schemeClr val="bg1"/>
              </a:solidFill>
            </a:endParaRPr>
          </a:p>
        </p:txBody>
      </p:sp>
      <p:sp>
        <p:nvSpPr>
          <p:cNvPr id="7" name="TextBox 6"/>
          <p:cNvSpPr txBox="1"/>
          <p:nvPr/>
        </p:nvSpPr>
        <p:spPr>
          <a:xfrm>
            <a:off x="457200" y="1371600"/>
            <a:ext cx="8382000" cy="3046988"/>
          </a:xfrm>
          <a:prstGeom prst="rect">
            <a:avLst/>
          </a:prstGeom>
          <a:noFill/>
        </p:spPr>
        <p:txBody>
          <a:bodyPr wrap="square" rtlCol="0">
            <a:spAutoFit/>
          </a:bodyPr>
          <a:lstStyle/>
          <a:p>
            <a:pPr marL="342900" indent="-342900">
              <a:spcBef>
                <a:spcPct val="20000"/>
              </a:spcBef>
              <a:buFont typeface="Wingdings" pitchFamily="2" charset="2"/>
              <a:buChar char="§"/>
            </a:pPr>
            <a:r>
              <a:rPr lang="en-US" sz="3000" b="1" dirty="0" smtClean="0"/>
              <a:t>The </a:t>
            </a:r>
            <a:r>
              <a:rPr lang="en-US" sz="3000" b="1" dirty="0" err="1" smtClean="0"/>
              <a:t>Gerlach</a:t>
            </a:r>
            <a:r>
              <a:rPr lang="en-US" sz="3000" b="1" dirty="0" smtClean="0"/>
              <a:t>/Empire </a:t>
            </a:r>
            <a:r>
              <a:rPr lang="en-US" sz="3000" b="1" dirty="0"/>
              <a:t>Citizen Advisory Board </a:t>
            </a:r>
            <a:r>
              <a:rPr lang="en-US" sz="3000" b="1" dirty="0" smtClean="0"/>
              <a:t>reviewed the application on May 9, 2019</a:t>
            </a:r>
          </a:p>
          <a:p>
            <a:pPr marL="342900" indent="-342900">
              <a:spcBef>
                <a:spcPct val="20000"/>
              </a:spcBef>
              <a:buFont typeface="Wingdings" pitchFamily="2" charset="2"/>
              <a:buChar char="§"/>
            </a:pPr>
            <a:r>
              <a:rPr lang="en-US" sz="3000" b="1" dirty="0" smtClean="0"/>
              <a:t>The CAB requested more projects of this type and unanimously recommended approval</a:t>
            </a:r>
          </a:p>
          <a:p>
            <a:pPr marL="342900" indent="-342900">
              <a:spcBef>
                <a:spcPct val="20000"/>
              </a:spcBef>
              <a:buFont typeface="Wingdings" pitchFamily="2" charset="2"/>
              <a:buChar char="§"/>
            </a:pPr>
            <a:r>
              <a:rPr lang="en-US" sz="3000" b="1" dirty="0" smtClean="0"/>
              <a:t>Staff received several e-mailed responses from the public expressing approval for the project</a:t>
            </a:r>
          </a:p>
        </p:txBody>
      </p:sp>
    </p:spTree>
    <p:extLst>
      <p:ext uri="{BB962C8B-B14F-4D97-AF65-F5344CB8AC3E}">
        <p14:creationId xmlns:p14="http://schemas.microsoft.com/office/powerpoint/2010/main" val="75959259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371600" y="152399"/>
            <a:ext cx="7772400" cy="769441"/>
          </a:xfrm>
          <a:prstGeom prst="rect">
            <a:avLst/>
          </a:prstGeom>
          <a:noFill/>
        </p:spPr>
        <p:txBody>
          <a:bodyPr wrap="square" rtlCol="0">
            <a:spAutoFit/>
          </a:bodyPr>
          <a:lstStyle/>
          <a:p>
            <a:r>
              <a:rPr lang="en-US" sz="4400" b="1" dirty="0" smtClean="0">
                <a:solidFill>
                  <a:schemeClr val="bg1"/>
                </a:solidFill>
              </a:rPr>
              <a:t>Mailing Notice Map</a:t>
            </a:r>
            <a:endParaRPr lang="en-US" sz="3600" b="1" i="1" dirty="0">
              <a:solidFill>
                <a:schemeClr val="bg1"/>
              </a:solidFill>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46664" y="990600"/>
            <a:ext cx="3793275" cy="4908944"/>
          </a:xfrm>
          <a:prstGeom prst="rect">
            <a:avLst/>
          </a:prstGeom>
        </p:spPr>
      </p:pic>
    </p:spTree>
    <p:extLst>
      <p:ext uri="{BB962C8B-B14F-4D97-AF65-F5344CB8AC3E}">
        <p14:creationId xmlns:p14="http://schemas.microsoft.com/office/powerpoint/2010/main" val="58025036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838200"/>
          </a:xfrm>
        </p:spPr>
        <p:txBody>
          <a:bodyPr/>
          <a:lstStyle/>
          <a:p>
            <a:r>
              <a:rPr lang="en-US" dirty="0" smtClean="0"/>
              <a:t>Reviewing Agencies</a:t>
            </a:r>
            <a:endParaRPr lang="en-US" dirty="0"/>
          </a:p>
        </p:txBody>
      </p:sp>
      <p:sp>
        <p:nvSpPr>
          <p:cNvPr id="4" name="Content Placeholder 3"/>
          <p:cNvSpPr>
            <a:spLocks noGrp="1"/>
          </p:cNvSpPr>
          <p:nvPr>
            <p:ph idx="1"/>
          </p:nvPr>
        </p:nvSpPr>
        <p:spPr>
          <a:xfrm>
            <a:off x="457200" y="1219200"/>
            <a:ext cx="8458200" cy="4572000"/>
          </a:xfrm>
        </p:spPr>
        <p:txBody>
          <a:bodyPr>
            <a:normAutofit fontScale="55000" lnSpcReduction="20000"/>
          </a:bodyPr>
          <a:lstStyle/>
          <a:p>
            <a:r>
              <a:rPr lang="en-US" dirty="0" smtClean="0"/>
              <a:t>Washoe County Community Service</a:t>
            </a:r>
          </a:p>
          <a:p>
            <a:pPr lvl="1"/>
            <a:r>
              <a:rPr lang="en-US" dirty="0" smtClean="0"/>
              <a:t>Planning and Building Division</a:t>
            </a:r>
          </a:p>
          <a:p>
            <a:pPr lvl="1"/>
            <a:r>
              <a:rPr lang="en-US" dirty="0" smtClean="0"/>
              <a:t>Engineering and Capital Projects</a:t>
            </a:r>
          </a:p>
          <a:p>
            <a:pPr lvl="1"/>
            <a:r>
              <a:rPr lang="en-US" dirty="0" smtClean="0"/>
              <a:t>Operations</a:t>
            </a:r>
          </a:p>
          <a:p>
            <a:r>
              <a:rPr lang="en-US" dirty="0" smtClean="0"/>
              <a:t>Washoe County Health District</a:t>
            </a:r>
          </a:p>
          <a:p>
            <a:pPr lvl="1"/>
            <a:r>
              <a:rPr lang="en-US" dirty="0" smtClean="0"/>
              <a:t>Air Quality Management Division</a:t>
            </a:r>
          </a:p>
          <a:p>
            <a:pPr lvl="1"/>
            <a:r>
              <a:rPr lang="en-US" dirty="0" smtClean="0"/>
              <a:t>Environmental Health Services Division</a:t>
            </a:r>
          </a:p>
          <a:p>
            <a:pPr lvl="1"/>
            <a:r>
              <a:rPr lang="en-US" dirty="0" smtClean="0"/>
              <a:t>Emergency Medical Services</a:t>
            </a:r>
          </a:p>
          <a:p>
            <a:r>
              <a:rPr lang="en-US" dirty="0" smtClean="0"/>
              <a:t>Washoe County Animal Services</a:t>
            </a:r>
          </a:p>
          <a:p>
            <a:r>
              <a:rPr lang="en-US" dirty="0" smtClean="0"/>
              <a:t>Regional </a:t>
            </a:r>
            <a:r>
              <a:rPr lang="en-US" dirty="0"/>
              <a:t>Transportation </a:t>
            </a:r>
            <a:r>
              <a:rPr lang="en-US" dirty="0" smtClean="0"/>
              <a:t>Commission</a:t>
            </a:r>
          </a:p>
          <a:p>
            <a:r>
              <a:rPr lang="en-US" dirty="0" smtClean="0"/>
              <a:t>Nevada Historic Preservation</a:t>
            </a:r>
          </a:p>
          <a:p>
            <a:r>
              <a:rPr lang="en-US" dirty="0" smtClean="0"/>
              <a:t>Washoe-Story Conservation District</a:t>
            </a:r>
          </a:p>
          <a:p>
            <a:r>
              <a:rPr lang="en-US" dirty="0" smtClean="0"/>
              <a:t>Nevada </a:t>
            </a:r>
            <a:r>
              <a:rPr lang="en-US" dirty="0"/>
              <a:t>Department of Wildlife</a:t>
            </a:r>
          </a:p>
          <a:p>
            <a:r>
              <a:rPr lang="en-US" dirty="0"/>
              <a:t>Nevada Department of </a:t>
            </a:r>
            <a:r>
              <a:rPr lang="en-US" dirty="0" smtClean="0"/>
              <a:t>Environmental Protection</a:t>
            </a:r>
          </a:p>
          <a:p>
            <a:r>
              <a:rPr lang="en-US" dirty="0" smtClean="0"/>
              <a:t>Bureau of Land Management</a:t>
            </a:r>
          </a:p>
          <a:p>
            <a:r>
              <a:rPr lang="en-US" dirty="0" smtClean="0"/>
              <a:t>U.S. Fish and Wildlife</a:t>
            </a:r>
          </a:p>
        </p:txBody>
      </p:sp>
    </p:spTree>
    <p:extLst>
      <p:ext uri="{BB962C8B-B14F-4D97-AF65-F5344CB8AC3E}">
        <p14:creationId xmlns:p14="http://schemas.microsoft.com/office/powerpoint/2010/main" val="20838863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990600" y="76200"/>
            <a:ext cx="7848600" cy="838200"/>
          </a:xfrm>
        </p:spPr>
        <p:txBody>
          <a:bodyPr/>
          <a:lstStyle/>
          <a:p>
            <a:r>
              <a:rPr lang="en-US" sz="3600" dirty="0" smtClean="0"/>
              <a:t>Special Use Permit Findings</a:t>
            </a:r>
            <a:endParaRPr lang="en-US" sz="3600" dirty="0"/>
          </a:p>
        </p:txBody>
      </p:sp>
      <p:sp>
        <p:nvSpPr>
          <p:cNvPr id="4" name="Content Placeholder 3"/>
          <p:cNvSpPr>
            <a:spLocks noGrp="1"/>
          </p:cNvSpPr>
          <p:nvPr>
            <p:ph idx="1"/>
          </p:nvPr>
        </p:nvSpPr>
        <p:spPr>
          <a:xfrm>
            <a:off x="457200" y="1219200"/>
            <a:ext cx="8229600" cy="2743200"/>
          </a:xfrm>
        </p:spPr>
        <p:txBody>
          <a:bodyPr>
            <a:noAutofit/>
          </a:bodyPr>
          <a:lstStyle/>
          <a:p>
            <a:pPr marL="0" indent="0" fontAlgn="base" hangingPunct="0">
              <a:buNone/>
            </a:pPr>
            <a:r>
              <a:rPr lang="en-US" sz="2800" dirty="0"/>
              <a:t>1.</a:t>
            </a:r>
            <a:r>
              <a:rPr lang="en-US" sz="2800" b="0" dirty="0"/>
              <a:t>	</a:t>
            </a:r>
            <a:r>
              <a:rPr lang="en-US" sz="2800" dirty="0" smtClean="0"/>
              <a:t>Consistency</a:t>
            </a:r>
            <a:endParaRPr lang="en-US" sz="2800" dirty="0"/>
          </a:p>
          <a:p>
            <a:pPr marL="0" indent="0" fontAlgn="base" hangingPunct="0">
              <a:buNone/>
            </a:pPr>
            <a:r>
              <a:rPr lang="en-US" sz="2800" dirty="0"/>
              <a:t>2.	</a:t>
            </a:r>
            <a:r>
              <a:rPr lang="en-US" sz="2800" dirty="0" smtClean="0"/>
              <a:t>Improvements</a:t>
            </a:r>
          </a:p>
          <a:p>
            <a:pPr marL="0" indent="0" fontAlgn="base" hangingPunct="0">
              <a:buNone/>
            </a:pPr>
            <a:r>
              <a:rPr lang="en-US" sz="2800" dirty="0" smtClean="0"/>
              <a:t>3</a:t>
            </a:r>
            <a:r>
              <a:rPr lang="en-US" sz="2800" dirty="0"/>
              <a:t>.	Site </a:t>
            </a:r>
            <a:r>
              <a:rPr lang="en-US" sz="2800" dirty="0" smtClean="0"/>
              <a:t>Suitability</a:t>
            </a:r>
            <a:endParaRPr lang="en-US" sz="2800" dirty="0"/>
          </a:p>
          <a:p>
            <a:pPr marL="0" indent="0" fontAlgn="base" hangingPunct="0">
              <a:buNone/>
            </a:pPr>
            <a:r>
              <a:rPr lang="en-US" sz="2800" dirty="0"/>
              <a:t>4.	Issuance Not </a:t>
            </a:r>
            <a:r>
              <a:rPr lang="en-US" sz="2800" dirty="0" smtClean="0"/>
              <a:t>Detrimental</a:t>
            </a:r>
          </a:p>
          <a:p>
            <a:pPr marL="0" indent="0" fontAlgn="base" hangingPunct="0">
              <a:buNone/>
            </a:pPr>
            <a:r>
              <a:rPr lang="en-US" sz="2800" dirty="0" smtClean="0"/>
              <a:t>5</a:t>
            </a:r>
            <a:r>
              <a:rPr lang="en-US" sz="2800" dirty="0"/>
              <a:t>.	Effect on a Military </a:t>
            </a:r>
            <a:r>
              <a:rPr lang="en-US" sz="2800" dirty="0" smtClean="0"/>
              <a:t>Installation  </a:t>
            </a:r>
            <a:endParaRPr lang="en-US" sz="2800" dirty="0"/>
          </a:p>
        </p:txBody>
      </p:sp>
      <p:sp>
        <p:nvSpPr>
          <p:cNvPr id="5" name="TextBox 4"/>
          <p:cNvSpPr txBox="1"/>
          <p:nvPr/>
        </p:nvSpPr>
        <p:spPr>
          <a:xfrm>
            <a:off x="523875" y="3886200"/>
            <a:ext cx="8301487" cy="1815882"/>
          </a:xfrm>
          <a:prstGeom prst="rect">
            <a:avLst/>
          </a:prstGeom>
          <a:noFill/>
        </p:spPr>
        <p:txBody>
          <a:bodyPr wrap="square" rtlCol="0">
            <a:spAutoFit/>
          </a:bodyPr>
          <a:lstStyle/>
          <a:p>
            <a:pPr>
              <a:spcBef>
                <a:spcPct val="20000"/>
              </a:spcBef>
            </a:pPr>
            <a:r>
              <a:rPr lang="en-US" sz="2800" b="1" dirty="0"/>
              <a:t>After a thorough analysis and review, Special Use Permit Case Number WSUP19-0003 (</a:t>
            </a:r>
            <a:r>
              <a:rPr lang="en-US" sz="2800" b="1" dirty="0" err="1"/>
              <a:t>Vya</a:t>
            </a:r>
            <a:r>
              <a:rPr lang="en-US" sz="2800" b="1" dirty="0"/>
              <a:t> monopole) </a:t>
            </a:r>
            <a:r>
              <a:rPr lang="en-US" sz="2800" b="1" dirty="0" smtClean="0"/>
              <a:t>for </a:t>
            </a:r>
            <a:r>
              <a:rPr lang="en-US" sz="2800" b="1" dirty="0" err="1" smtClean="0"/>
              <a:t>Commnet</a:t>
            </a:r>
            <a:r>
              <a:rPr lang="en-US" sz="2800" b="1" dirty="0" smtClean="0"/>
              <a:t> of Nevada LLC is </a:t>
            </a:r>
            <a:r>
              <a:rPr lang="en-US" sz="2800" b="1" dirty="0"/>
              <a:t>being recommended for approval with conditions. </a:t>
            </a:r>
          </a:p>
        </p:txBody>
      </p:sp>
    </p:spTree>
    <p:extLst>
      <p:ext uri="{BB962C8B-B14F-4D97-AF65-F5344CB8AC3E}">
        <p14:creationId xmlns:p14="http://schemas.microsoft.com/office/powerpoint/2010/main" val="37990015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19200" y="152400"/>
            <a:ext cx="7848600" cy="769441"/>
          </a:xfrm>
          <a:prstGeom prst="rect">
            <a:avLst/>
          </a:prstGeom>
          <a:noFill/>
        </p:spPr>
        <p:txBody>
          <a:bodyPr wrap="square" rtlCol="0">
            <a:spAutoFit/>
          </a:bodyPr>
          <a:lstStyle/>
          <a:p>
            <a:r>
              <a:rPr lang="en-US" sz="4400" b="1" dirty="0" smtClean="0">
                <a:solidFill>
                  <a:schemeClr val="bg1"/>
                </a:solidFill>
              </a:rPr>
              <a:t>Possible Motion </a:t>
            </a:r>
            <a:endParaRPr lang="en-US" sz="3600" b="1" i="1" dirty="0">
              <a:solidFill>
                <a:schemeClr val="bg1"/>
              </a:solidFill>
            </a:endParaRPr>
          </a:p>
        </p:txBody>
      </p:sp>
      <p:sp>
        <p:nvSpPr>
          <p:cNvPr id="7" name="TextBox 6"/>
          <p:cNvSpPr txBox="1"/>
          <p:nvPr/>
        </p:nvSpPr>
        <p:spPr>
          <a:xfrm>
            <a:off x="445158" y="1143000"/>
            <a:ext cx="8479767" cy="4401205"/>
          </a:xfrm>
          <a:prstGeom prst="rect">
            <a:avLst/>
          </a:prstGeom>
          <a:noFill/>
        </p:spPr>
        <p:txBody>
          <a:bodyPr wrap="square" rtlCol="0">
            <a:spAutoFit/>
          </a:bodyPr>
          <a:lstStyle/>
          <a:p>
            <a:pPr>
              <a:spcBef>
                <a:spcPct val="20000"/>
              </a:spcBef>
            </a:pPr>
            <a:r>
              <a:rPr lang="en-US" sz="2800" b="1" dirty="0"/>
              <a:t>I move that, after considering the information contained within the staff report and the information received during the public hearing, the Washoe County Board of Adjustment approve, with the conditions included at Exhibit A</a:t>
            </a:r>
            <a:r>
              <a:rPr lang="en-US" sz="2800" b="1" dirty="0" smtClean="0"/>
              <a:t> </a:t>
            </a:r>
            <a:r>
              <a:rPr lang="en-US" sz="2800" b="1" dirty="0"/>
              <a:t>to the staff report for this item, Special Use Permit Case Number WSUP19-0003 (</a:t>
            </a:r>
            <a:r>
              <a:rPr lang="en-US" sz="2800" b="1" dirty="0" err="1"/>
              <a:t>Vya</a:t>
            </a:r>
            <a:r>
              <a:rPr lang="en-US" sz="2800" b="1" dirty="0"/>
              <a:t> monopole) for </a:t>
            </a:r>
            <a:r>
              <a:rPr lang="en-US" sz="2800" b="1" dirty="0" err="1"/>
              <a:t>Commnet</a:t>
            </a:r>
            <a:r>
              <a:rPr lang="en-US" sz="2800" b="1" dirty="0"/>
              <a:t> of Nevada LLC being able to make the findings required by Washoe County Code Section 110.810.30,  Section </a:t>
            </a:r>
            <a:r>
              <a:rPr lang="en-US" sz="2800" b="1" dirty="0" smtClean="0"/>
              <a:t>110.324.75, </a:t>
            </a:r>
            <a:r>
              <a:rPr lang="en-US" sz="2800" b="1" dirty="0"/>
              <a:t>and </a:t>
            </a:r>
            <a:r>
              <a:rPr lang="en-US" sz="2800" b="1" dirty="0" smtClean="0"/>
              <a:t>consistency with the High Desert Area Plan. </a:t>
            </a:r>
            <a:endParaRPr lang="en-US" sz="2800" b="1" dirty="0"/>
          </a:p>
        </p:txBody>
      </p:sp>
    </p:spTree>
    <p:extLst>
      <p:ext uri="{BB962C8B-B14F-4D97-AF65-F5344CB8AC3E}">
        <p14:creationId xmlns:p14="http://schemas.microsoft.com/office/powerpoint/2010/main" val="3323390855"/>
      </p:ext>
    </p:extLst>
  </p:cSld>
  <p:clrMapOvr>
    <a:masterClrMapping/>
  </p:clrMapOvr>
  <p:timing>
    <p:tnLst>
      <p:par>
        <p:cTn id="1" dur="indefinite" restart="never" nodeType="tmRoot"/>
      </p:par>
    </p:tnLst>
  </p:timing>
</p:sld>
</file>

<file path=ppt/theme/theme1.xml><?xml version="1.0" encoding="utf-8"?>
<a:theme xmlns:a="http://schemas.openxmlformats.org/drawingml/2006/main" name="PowerPoint_Template_2015">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Image" ma:contentTypeID="0x0101009148F5A04DDD49CBA7127AADA5FB792B00AADE34325A8B49CDA8BB4DB53328F21400246D64375472D84BA13220883A134206" ma:contentTypeVersion="1" ma:contentTypeDescription="Upload an image." ma:contentTypeScope="" ma:versionID="2e55dbcb3e0b3cd6523d10bed63eb2c6">
  <xsd:schema xmlns:xsd="http://www.w3.org/2001/XMLSchema" xmlns:xs="http://www.w3.org/2001/XMLSchema" xmlns:p="http://schemas.microsoft.com/office/2006/metadata/properties" xmlns:ns1="http://schemas.microsoft.com/sharepoint/v3" xmlns:ns2="CEA9126C-A9B1-4F4A-855C-DD0F845697D2" xmlns:ns3="http://schemas.microsoft.com/sharepoint/v3/fields" xmlns:ns4="a94d8b85-37e1-4d17-8d55-8b7d207932bb" targetNamespace="http://schemas.microsoft.com/office/2006/metadata/properties" ma:root="true" ma:fieldsID="ee4acf4b2b82c25fb306546ca24d2aa9" ns1:_="" ns2:_="" ns3:_="" ns4:_="">
    <xsd:import namespace="http://schemas.microsoft.com/sharepoint/v3"/>
    <xsd:import namespace="CEA9126C-A9B1-4F4A-855C-DD0F845697D2"/>
    <xsd:import namespace="http://schemas.microsoft.com/sharepoint/v3/fields"/>
    <xsd:import namespace="a94d8b85-37e1-4d17-8d55-8b7d207932bb"/>
    <xsd:element name="properties">
      <xsd:complexType>
        <xsd:sequence>
          <xsd:element name="documentManagement">
            <xsd:complexType>
              <xsd:all>
                <xsd:element ref="ns1:FileRef" minOccurs="0"/>
                <xsd:element ref="ns1:File_x0020_Type" minOccurs="0"/>
                <xsd:element ref="ns1:HTML_x0020_File_x0020_Type" minOccurs="0"/>
                <xsd:element ref="ns1:FSObjType" minOccurs="0"/>
                <xsd:element ref="ns2:ThumbnailExists" minOccurs="0"/>
                <xsd:element ref="ns2:PreviewExists" minOccurs="0"/>
                <xsd:element ref="ns2:ImageWidth" minOccurs="0"/>
                <xsd:element ref="ns2:ImageHeight" minOccurs="0"/>
                <xsd:element ref="ns2:ImageCreateDate" minOccurs="0"/>
                <xsd:element ref="ns3:wic_System_Copyright" minOccurs="0"/>
                <xsd:element ref="ns4:_dlc_DocId" minOccurs="0"/>
                <xsd:element ref="ns4:_dlc_DocIdUrl" minOccurs="0"/>
                <xsd:element ref="ns4:_dlc_DocIdPersistId" minOccurs="0"/>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FileRef" ma:index="8" nillable="true" ma:displayName="URL Path" ma:hidden="true" ma:list="Docs" ma:internalName="FileRef" ma:readOnly="true" ma:showField="FullUrl">
      <xsd:simpleType>
        <xsd:restriction base="dms:Lookup"/>
      </xsd:simpleType>
    </xsd:element>
    <xsd:element name="File_x0020_Type" ma:index="9" nillable="true" ma:displayName="File Type" ma:hidden="true" ma:internalName="File_x0020_Type" ma:readOnly="true">
      <xsd:simpleType>
        <xsd:restriction base="dms:Text"/>
      </xsd:simpleType>
    </xsd:element>
    <xsd:element name="HTML_x0020_File_x0020_Type" ma:index="10" nillable="true" ma:displayName="HTML File Type" ma:hidden="true" ma:internalName="HTML_x0020_File_x0020_Type" ma:readOnly="true">
      <xsd:simpleType>
        <xsd:restriction base="dms:Text"/>
      </xsd:simpleType>
    </xsd:element>
    <xsd:element name="FSObjType" ma:index="11" nillable="true" ma:displayName="Item Type" ma:hidden="true" ma:list="Docs" ma:internalName="FSObjType" ma:readOnly="true" ma:showField="FSType">
      <xsd:simpleType>
        <xsd:restriction base="dms:Lookup"/>
      </xsd:simpleType>
    </xsd:element>
    <xsd:element name="PublishingStartDate" ma:index="30" nillable="true" ma:displayName="Scheduling Start Date" ma:description="" ma:hidden="true" ma:internalName="PublishingStartDate">
      <xsd:simpleType>
        <xsd:restriction base="dms:Unknown"/>
      </xsd:simpleType>
    </xsd:element>
    <xsd:element name="PublishingExpirationDate" ma:index="31" nillable="true" ma:displayName="Scheduling End Date" ma:description=""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EA9126C-A9B1-4F4A-855C-DD0F845697D2" elementFormDefault="qualified">
    <xsd:import namespace="http://schemas.microsoft.com/office/2006/documentManagement/types"/>
    <xsd:import namespace="http://schemas.microsoft.com/office/infopath/2007/PartnerControls"/>
    <xsd:element name="ThumbnailExists" ma:index="18" nillable="true" ma:displayName="Thumbnail Exists" ma:default="FALSE" ma:hidden="true" ma:internalName="ThumbnailExists" ma:readOnly="true">
      <xsd:simpleType>
        <xsd:restriction base="dms:Boolean"/>
      </xsd:simpleType>
    </xsd:element>
    <xsd:element name="PreviewExists" ma:index="19" nillable="true" ma:displayName="Preview Exists" ma:default="FALSE" ma:hidden="true" ma:internalName="PreviewExists" ma:readOnly="true">
      <xsd:simpleType>
        <xsd:restriction base="dms:Boolean"/>
      </xsd:simpleType>
    </xsd:element>
    <xsd:element name="ImageWidth" ma:index="20" nillable="true" ma:displayName="Width" ma:internalName="ImageWidth" ma:readOnly="true">
      <xsd:simpleType>
        <xsd:restriction base="dms:Unknown"/>
      </xsd:simpleType>
    </xsd:element>
    <xsd:element name="ImageHeight" ma:index="22" nillable="true" ma:displayName="Height" ma:internalName="ImageHeight" ma:readOnly="true">
      <xsd:simpleType>
        <xsd:restriction base="dms:Unknown"/>
      </xsd:simpleType>
    </xsd:element>
    <xsd:element name="ImageCreateDate" ma:index="25" nillable="true" ma:displayName="Date Picture Taken" ma:format="DateTime" ma:hidden="true" ma:internalName="ImageCreateDat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wic_System_Copyright" ma:index="26" nillable="true" ma:displayName="Copyright" ma:internalName="wic_System_Copyright">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94d8b85-37e1-4d17-8d55-8b7d207932bb" elementFormDefault="qualified">
    <xsd:import namespace="http://schemas.microsoft.com/office/2006/documentManagement/types"/>
    <xsd:import namespace="http://schemas.microsoft.com/office/infopath/2007/PartnerControls"/>
    <xsd:element name="_dlc_DocId" ma:index="27" nillable="true" ma:displayName="Document ID Value" ma:description="The value of the document ID assigned to this item." ma:internalName="_dlc_DocId" ma:readOnly="true">
      <xsd:simpleType>
        <xsd:restriction base="dms:Text"/>
      </xsd:simpleType>
    </xsd:element>
    <xsd:element name="_dlc_DocIdUrl" ma:index="28"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9"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24" ma:displayName="Author"/>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ma:index="23" ma:displayName="Comments"/>
        <xsd:element name="keywords" minOccurs="0" maxOccurs="1" type="xsd:string" ma:index="14" ma:displayName="Keyword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ImageCreateDate xmlns="CEA9126C-A9B1-4F4A-855C-DD0F845697D2" xsi:nil="true"/>
    <PublishingExpirationDate xmlns="http://schemas.microsoft.com/sharepoint/v3" xsi:nil="true"/>
    <PublishingStartDate xmlns="http://schemas.microsoft.com/sharepoint/v3" xsi:nil="true"/>
    <wic_System_Copyright xmlns="http://schemas.microsoft.com/sharepoint/v3/fields" xsi:nil="true"/>
    <_dlc_DocId xmlns="a94d8b85-37e1-4d17-8d55-8b7d207932bb">NMS6VZY55J2Y-1680097669-6</_dlc_DocId>
    <_dlc_DocIdUrl xmlns="a94d8b85-37e1-4d17-8d55-8b7d207932bb">
      <Url>http://intranet.washoecounty.us/logostemplates/_layouts/15/DocIdRedir.aspx?ID=NMS6VZY55J2Y-1680097669-6</Url>
      <Description>NMS6VZY55J2Y-1680097669-6</Description>
    </_dlc_DocIdUrl>
  </documentManagement>
</p:properties>
</file>

<file path=customXml/itemProps1.xml><?xml version="1.0" encoding="utf-8"?>
<ds:datastoreItem xmlns:ds="http://schemas.openxmlformats.org/officeDocument/2006/customXml" ds:itemID="{02D88A89-A1D7-4D40-B75F-CA47FF340AB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CEA9126C-A9B1-4F4A-855C-DD0F845697D2"/>
    <ds:schemaRef ds:uri="http://schemas.microsoft.com/sharepoint/v3/fields"/>
    <ds:schemaRef ds:uri="a94d8b85-37e1-4d17-8d55-8b7d207932b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DC64AFA-9D40-4A59-8DD4-92F485636619}">
  <ds:schemaRefs>
    <ds:schemaRef ds:uri="http://schemas.microsoft.com/sharepoint/events"/>
  </ds:schemaRefs>
</ds:datastoreItem>
</file>

<file path=customXml/itemProps3.xml><?xml version="1.0" encoding="utf-8"?>
<ds:datastoreItem xmlns:ds="http://schemas.openxmlformats.org/officeDocument/2006/customXml" ds:itemID="{A7BC16CB-1CBD-402F-9378-5075DDBF9554}">
  <ds:schemaRefs>
    <ds:schemaRef ds:uri="http://schemas.microsoft.com/sharepoint/v3/contenttype/forms"/>
  </ds:schemaRefs>
</ds:datastoreItem>
</file>

<file path=customXml/itemProps4.xml><?xml version="1.0" encoding="utf-8"?>
<ds:datastoreItem xmlns:ds="http://schemas.openxmlformats.org/officeDocument/2006/customXml" ds:itemID="{2200D7ED-6620-45A0-9F13-862FEFE886A3}">
  <ds:schemaRefs>
    <ds:schemaRef ds:uri="http://purl.org/dc/elements/1.1/"/>
    <ds:schemaRef ds:uri="http://www.w3.org/XML/1998/namespace"/>
    <ds:schemaRef ds:uri="http://schemas.microsoft.com/office/infopath/2007/PartnerControls"/>
    <ds:schemaRef ds:uri="http://schemas.microsoft.com/office/2006/documentManagement/types"/>
    <ds:schemaRef ds:uri="http://schemas.openxmlformats.org/package/2006/metadata/core-properties"/>
    <ds:schemaRef ds:uri="http://purl.org/dc/terms/"/>
    <ds:schemaRef ds:uri="a94d8b85-37e1-4d17-8d55-8b7d207932bb"/>
    <ds:schemaRef ds:uri="CEA9126C-A9B1-4F4A-855C-DD0F845697D2"/>
    <ds:schemaRef ds:uri="http://purl.org/dc/dcmitype/"/>
    <ds:schemaRef ds:uri="http://schemas.microsoft.com/sharepoint/v3/fields"/>
    <ds:schemaRef ds:uri="http://schemas.microsoft.com/sharepoint/v3"/>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PowerPoint_Template_2015</Template>
  <TotalTime>2226</TotalTime>
  <Words>390</Words>
  <Application>Microsoft Office PowerPoint</Application>
  <PresentationFormat>On-screen Show (4:3)</PresentationFormat>
  <Paragraphs>55</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PowerPoint_Template_2015</vt:lpstr>
      <vt:lpstr>WSUP19-0003 Vya Monopole</vt:lpstr>
      <vt:lpstr>Overview</vt:lpstr>
      <vt:lpstr>Request</vt:lpstr>
      <vt:lpstr>Vicinity Map</vt:lpstr>
      <vt:lpstr>PowerPoint Presentation</vt:lpstr>
      <vt:lpstr>PowerPoint Presentation</vt:lpstr>
      <vt:lpstr>Analysis – Height and Visual Impact</vt:lpstr>
      <vt:lpstr>Alternative Site Analysis</vt:lpstr>
      <vt:lpstr>PowerPoint Presentation</vt:lpstr>
      <vt:lpstr>PowerPoint Presentation</vt:lpstr>
      <vt:lpstr>Reviewing Agencies</vt:lpstr>
      <vt:lpstr>Special Use Permit Findings</vt:lpstr>
      <vt:lpstr>PowerPoint Presentation</vt:lpstr>
    </vt:vector>
  </TitlesOfParts>
  <Company>Washoe County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dc:title>
  <dc:creator>mkramer</dc:creator>
  <cp:keywords>Powerpoint, Power Point, ppt</cp:keywords>
  <cp:lastModifiedBy>donna fagan</cp:lastModifiedBy>
  <cp:revision>95</cp:revision>
  <cp:lastPrinted>2014-10-07T22:54:33Z</cp:lastPrinted>
  <dcterms:created xsi:type="dcterms:W3CDTF">2015-09-25T21:46:02Z</dcterms:created>
  <dcterms:modified xsi:type="dcterms:W3CDTF">2019-06-06T19:12:04Z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0x0101009148F5A04DDD49CBA7127AADA5FB792B00AADE34325A8B49CDA8BB4DB53328F21400246D64375472D84BA13220883A134206</vt:lpwstr>
  </property>
  <property fmtid="{D5CDD505-2E9C-101B-9397-08002B2CF9AE}" pid="3" name="_dlc_DocIdItemGuid">
    <vt:lpwstr>baf4cdfa-0915-4212-a058-608c58f70eeb</vt:lpwstr>
  </property>
</Properties>
</file>